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60" r:id="rId4"/>
    <p:sldId id="258" r:id="rId5"/>
    <p:sldId id="259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9427" autoAdjust="0"/>
  </p:normalViewPr>
  <p:slideViewPr>
    <p:cSldViewPr>
      <p:cViewPr varScale="1">
        <p:scale>
          <a:sx n="65" d="100"/>
          <a:sy n="65" d="100"/>
        </p:scale>
        <p:origin x="-97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26BFCE-99E0-4B35-9568-4FD603AD32CB}" type="datetimeFigureOut">
              <a:rPr lang="en-US" smtClean="0"/>
              <a:t>5/20/2013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B01ADA-F68B-4710-96EF-9272334AFE77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en-US" dirty="0" smtClean="0"/>
              <a:t>First Chinese</a:t>
            </a:r>
            <a:r>
              <a:rPr lang="en-US" baseline="0" dirty="0" smtClean="0"/>
              <a:t> immigrants to N. Am came in 1850’s: </a:t>
            </a:r>
            <a:r>
              <a:rPr lang="en-US" b="1" baseline="0" dirty="0" smtClean="0"/>
              <a:t>CA gold rush</a:t>
            </a:r>
            <a:endParaRPr lang="en-US" b="0" baseline="0" dirty="0" smtClean="0"/>
          </a:p>
          <a:p>
            <a:pPr>
              <a:buFontTx/>
              <a:buChar char="-"/>
            </a:pPr>
            <a:r>
              <a:rPr lang="en-US" b="1" baseline="0" dirty="0" smtClean="0"/>
              <a:t>Came to BC few years later</a:t>
            </a:r>
            <a:endParaRPr lang="en-US" b="0" baseline="0" dirty="0" smtClean="0"/>
          </a:p>
          <a:p>
            <a:pPr>
              <a:buFontTx/>
              <a:buChar char="-"/>
            </a:pPr>
            <a:r>
              <a:rPr lang="en-US" b="1" baseline="0" dirty="0" smtClean="0"/>
              <a:t>Prejudice and discrimination</a:t>
            </a:r>
            <a:endParaRPr lang="en-US" b="0" baseline="0" dirty="0" smtClean="0"/>
          </a:p>
          <a:p>
            <a:pPr lvl="1">
              <a:buFontTx/>
              <a:buChar char="-"/>
            </a:pPr>
            <a:r>
              <a:rPr lang="en-US" b="0" baseline="0" dirty="0" smtClean="0"/>
              <a:t>Differed from European miners: language, dress, religion, customs</a:t>
            </a:r>
          </a:p>
          <a:p>
            <a:pPr lvl="0">
              <a:buFontTx/>
              <a:buChar char="-"/>
            </a:pPr>
            <a:r>
              <a:rPr lang="en-US" b="1" baseline="0" dirty="0" smtClean="0"/>
              <a:t>Reworking abandoned claims</a:t>
            </a:r>
            <a:endParaRPr lang="en-US" b="0" baseline="0" dirty="0" smtClean="0"/>
          </a:p>
          <a:p>
            <a:pPr lvl="1">
              <a:buFontTx/>
              <a:buChar char="-"/>
            </a:pPr>
            <a:r>
              <a:rPr lang="en-US" b="0" dirty="0" smtClean="0"/>
              <a:t>Intent on quick wealth</a:t>
            </a:r>
          </a:p>
          <a:p>
            <a:pPr lvl="1">
              <a:buFontTx/>
              <a:buChar char="-"/>
            </a:pPr>
            <a:r>
              <a:rPr lang="en-US" b="0" dirty="0" smtClean="0"/>
              <a:t>Less expensive to acquire</a:t>
            </a:r>
          </a:p>
          <a:p>
            <a:pPr lvl="1">
              <a:buFontTx/>
              <a:buChar char="-"/>
            </a:pPr>
            <a:r>
              <a:rPr lang="en-US" b="0" dirty="0" smtClean="0"/>
              <a:t>Usually produced reasonable amount of gold</a:t>
            </a:r>
          </a:p>
          <a:p>
            <a:pPr lvl="0">
              <a:buFontTx/>
              <a:buChar char="-"/>
            </a:pPr>
            <a:r>
              <a:rPr lang="en-US" b="1" dirty="0" smtClean="0"/>
              <a:t>1883:</a:t>
            </a:r>
            <a:r>
              <a:rPr lang="en-US" b="1" baseline="0" dirty="0" smtClean="0"/>
              <a:t> of 2,000 gold miners in BC 1,500 Chinese</a:t>
            </a:r>
          </a:p>
          <a:p>
            <a:pPr lvl="0">
              <a:buFontTx/>
              <a:buChar char="-"/>
            </a:pPr>
            <a:r>
              <a:rPr lang="en-US" b="0" baseline="0" dirty="0" smtClean="0"/>
              <a:t>Helped to build the frontier economy in different ways</a:t>
            </a:r>
          </a:p>
          <a:p>
            <a:pPr lvl="1">
              <a:buFontTx/>
              <a:buChar char="-"/>
            </a:pPr>
            <a:r>
              <a:rPr lang="en-US" b="1" baseline="0" dirty="0" smtClean="0"/>
              <a:t>Stores and restaurants</a:t>
            </a:r>
            <a:endParaRPr lang="en-US" b="0" baseline="0" dirty="0" smtClean="0"/>
          </a:p>
          <a:p>
            <a:pPr lvl="1">
              <a:buFontTx/>
              <a:buChar char="-"/>
            </a:pPr>
            <a:r>
              <a:rPr lang="en-US" b="0" baseline="0" dirty="0" smtClean="0"/>
              <a:t>Veggie farms near coastal cities</a:t>
            </a:r>
          </a:p>
          <a:p>
            <a:pPr lvl="1">
              <a:buFontTx/>
              <a:buChar char="-"/>
            </a:pPr>
            <a:r>
              <a:rPr lang="en-US" b="0" baseline="0" dirty="0" smtClean="0"/>
              <a:t>Some also worked for wealthy White families</a:t>
            </a:r>
          </a:p>
          <a:p>
            <a:pPr lvl="1">
              <a:buFontTx/>
              <a:buChar char="-"/>
            </a:pPr>
            <a:r>
              <a:rPr lang="en-US" b="0" baseline="0" dirty="0" smtClean="0"/>
              <a:t>Always kept close ties to their community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B01ADA-F68B-4710-96EF-9272334AFE77}" type="slidenum">
              <a:rPr lang="en-US" smtClean="0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buFontTx/>
              <a:buChar char="-"/>
            </a:pPr>
            <a:r>
              <a:rPr lang="en-US" b="1" baseline="0" dirty="0" smtClean="0"/>
              <a:t>1881: CPR labor shortage</a:t>
            </a:r>
            <a:endParaRPr lang="en-US" b="0" baseline="0" dirty="0" smtClean="0"/>
          </a:p>
          <a:p>
            <a:pPr lvl="1">
              <a:buFontTx/>
              <a:buChar char="-"/>
            </a:pPr>
            <a:r>
              <a:rPr lang="en-US" b="0" baseline="0" dirty="0" smtClean="0"/>
              <a:t>BC section</a:t>
            </a:r>
          </a:p>
          <a:p>
            <a:pPr lvl="1">
              <a:buFontTx/>
              <a:buChar char="-"/>
            </a:pPr>
            <a:r>
              <a:rPr lang="en-US" b="0" baseline="0" dirty="0" smtClean="0"/>
              <a:t>Hired large # of Chinese</a:t>
            </a:r>
          </a:p>
          <a:p>
            <a:pPr lvl="1">
              <a:buFontTx/>
              <a:buChar char="-"/>
            </a:pPr>
            <a:r>
              <a:rPr lang="en-US" b="1" dirty="0" smtClean="0"/>
              <a:t>1881-85:</a:t>
            </a:r>
            <a:r>
              <a:rPr lang="en-US" b="1" baseline="0" dirty="0" smtClean="0"/>
              <a:t> 17,000+ Chinese immigrants </a:t>
            </a:r>
            <a:r>
              <a:rPr lang="en-US" b="0" baseline="0" dirty="0" smtClean="0"/>
              <a:t>came to work on RR</a:t>
            </a:r>
          </a:p>
          <a:p>
            <a:pPr lvl="2">
              <a:buFontTx/>
              <a:buChar char="-"/>
            </a:pPr>
            <a:r>
              <a:rPr lang="en-US" b="0" baseline="0" dirty="0" smtClean="0"/>
              <a:t>$1 a day</a:t>
            </a:r>
          </a:p>
          <a:p>
            <a:pPr lvl="2">
              <a:buFontTx/>
              <a:buChar char="-"/>
            </a:pPr>
            <a:r>
              <a:rPr lang="en-US" b="0" baseline="0" dirty="0" smtClean="0"/>
              <a:t>Work dangerous and difficult</a:t>
            </a:r>
          </a:p>
          <a:p>
            <a:pPr lvl="2">
              <a:buFontTx/>
              <a:buChar char="-"/>
            </a:pPr>
            <a:r>
              <a:rPr lang="en-US" b="1" baseline="0" dirty="0" smtClean="0"/>
              <a:t>Estimated more than 600 died</a:t>
            </a:r>
            <a:endParaRPr lang="en-US" b="0" baseline="0" dirty="0" smtClean="0"/>
          </a:p>
          <a:p>
            <a:pPr lvl="3">
              <a:buFontTx/>
              <a:buChar char="-"/>
            </a:pPr>
            <a:r>
              <a:rPr lang="en-US" b="0" baseline="0" dirty="0" smtClean="0"/>
              <a:t>Accident or illness</a:t>
            </a:r>
            <a:endParaRPr lang="en-US" b="1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B01ADA-F68B-4710-96EF-9272334AFE77}" type="slidenum">
              <a:rPr lang="en-US" smtClean="0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i="1" dirty="0" smtClean="0"/>
              <a:t>Victoria Chinatown: oldest in Canada, 2</a:t>
            </a:r>
            <a:r>
              <a:rPr lang="en-US" i="1" baseline="30000" dirty="0" smtClean="0"/>
              <a:t>nd</a:t>
            </a:r>
            <a:r>
              <a:rPr lang="en-US" i="1" dirty="0" smtClean="0"/>
              <a:t> oldest in North</a:t>
            </a:r>
            <a:r>
              <a:rPr lang="en-US" i="1" baseline="0" dirty="0" smtClean="0"/>
              <a:t> America (oldest – San Fran’s Chinatown)</a:t>
            </a:r>
            <a:endParaRPr lang="en-US" i="0" baseline="0" dirty="0" smtClean="0"/>
          </a:p>
          <a:p>
            <a:endParaRPr lang="en-US" i="0" baseline="0" dirty="0" smtClean="0"/>
          </a:p>
          <a:p>
            <a:pPr>
              <a:buFontTx/>
              <a:buChar char="-"/>
            </a:pPr>
            <a:r>
              <a:rPr lang="en-US" i="0" baseline="0" dirty="0" smtClean="0"/>
              <a:t>after RR finished, many Chinese workers couldn’t afford to travel back to China</a:t>
            </a:r>
          </a:p>
          <a:p>
            <a:pPr>
              <a:buFontTx/>
              <a:buChar char="-"/>
            </a:pPr>
            <a:r>
              <a:rPr lang="en-US" b="1" i="0" baseline="0" dirty="0" smtClean="0"/>
              <a:t> moved to Van and Vic to find work</a:t>
            </a:r>
          </a:p>
          <a:p>
            <a:pPr>
              <a:buFontTx/>
              <a:buChar char="-"/>
            </a:pPr>
            <a:r>
              <a:rPr lang="en-US" b="0" i="0" baseline="0" dirty="0" smtClean="0"/>
              <a:t>Influx of Chinese immigrants into major population areas</a:t>
            </a:r>
          </a:p>
          <a:p>
            <a:pPr lvl="1">
              <a:buFontTx/>
              <a:buChar char="-"/>
            </a:pPr>
            <a:r>
              <a:rPr lang="en-US" b="1" i="0" baseline="0" dirty="0" smtClean="0"/>
              <a:t> renewed acts of discrimination and prejudice</a:t>
            </a:r>
            <a:endParaRPr lang="en-US" b="0" i="0" baseline="0" dirty="0" smtClean="0"/>
          </a:p>
          <a:p>
            <a:pPr lvl="2">
              <a:buFontTx/>
              <a:buChar char="-"/>
            </a:pPr>
            <a:r>
              <a:rPr lang="en-US" b="0" i="0" baseline="0" dirty="0" smtClean="0"/>
              <a:t>Racist actions by whites spontaneous and organized</a:t>
            </a:r>
          </a:p>
          <a:p>
            <a:pPr lvl="0">
              <a:buFontTx/>
              <a:buChar char="-"/>
            </a:pPr>
            <a:r>
              <a:rPr lang="en-US" b="1" i="0" baseline="0" dirty="0" smtClean="0"/>
              <a:t>Heavy manual labor</a:t>
            </a:r>
            <a:endParaRPr lang="en-US" b="0" i="0" baseline="0" dirty="0" smtClean="0"/>
          </a:p>
          <a:p>
            <a:pPr lvl="1">
              <a:buFontTx/>
              <a:buChar char="-"/>
            </a:pPr>
            <a:r>
              <a:rPr lang="en-US" b="0" i="0" baseline="0" dirty="0" smtClean="0"/>
              <a:t>Whites avoided</a:t>
            </a:r>
          </a:p>
          <a:p>
            <a:pPr lvl="1">
              <a:buFontTx/>
              <a:buChar char="-"/>
            </a:pPr>
            <a:r>
              <a:rPr lang="en-US" b="0" i="0" baseline="0" dirty="0" smtClean="0"/>
              <a:t>English-speaking Chinese contractor bid on specific job, recruit groups of Chinese workers</a:t>
            </a:r>
          </a:p>
          <a:p>
            <a:pPr lvl="1">
              <a:buFontTx/>
              <a:buChar char="-"/>
            </a:pPr>
            <a:r>
              <a:rPr lang="en-US" b="0" i="0" baseline="0" dirty="0" smtClean="0"/>
              <a:t>Pay them and house them</a:t>
            </a:r>
          </a:p>
          <a:p>
            <a:pPr lvl="1">
              <a:buFontTx/>
              <a:buChar char="-"/>
            </a:pPr>
            <a:r>
              <a:rPr lang="en-US" b="0" i="0" baseline="0" dirty="0" smtClean="0"/>
              <a:t>Keep leftovers as profit</a:t>
            </a:r>
          </a:p>
          <a:p>
            <a:pPr lvl="1">
              <a:buFontTx/>
              <a:buChar char="-"/>
            </a:pPr>
            <a:r>
              <a:rPr lang="en-US" b="0" i="0" baseline="0" dirty="0" smtClean="0"/>
              <a:t>Ended up cheating Chinese workers</a:t>
            </a:r>
          </a:p>
          <a:p>
            <a:pPr lvl="1">
              <a:buFontTx/>
              <a:buChar char="-"/>
            </a:pPr>
            <a:r>
              <a:rPr lang="en-US" b="0" i="0" baseline="0" dirty="0" smtClean="0"/>
              <a:t>Many Chinese contractors made a fortune</a:t>
            </a:r>
          </a:p>
          <a:p>
            <a:pPr lvl="0">
              <a:buFontTx/>
              <a:buChar char="-"/>
            </a:pPr>
            <a:r>
              <a:rPr lang="en-US" b="1" i="0" baseline="0" dirty="0" smtClean="0"/>
              <a:t>Chinese immigrants did displace whites in some jobs</a:t>
            </a:r>
            <a:endParaRPr lang="en-US" b="0" i="0" baseline="0" dirty="0" smtClean="0"/>
          </a:p>
          <a:p>
            <a:pPr lvl="1">
              <a:buFontTx/>
              <a:buChar char="-"/>
            </a:pPr>
            <a:r>
              <a:rPr lang="en-US" b="0" i="0" baseline="0" dirty="0" smtClean="0"/>
              <a:t>Brick manufacturing</a:t>
            </a:r>
          </a:p>
          <a:p>
            <a:pPr lvl="1">
              <a:buFontTx/>
              <a:buChar char="-"/>
            </a:pPr>
            <a:endParaRPr lang="en-US" b="1" i="0" baseline="0" dirty="0" smtClean="0"/>
          </a:p>
          <a:p>
            <a:pPr>
              <a:buFontTx/>
              <a:buNone/>
            </a:pPr>
            <a:endParaRPr lang="en-US" b="1" i="0" baseline="0" dirty="0" smtClean="0"/>
          </a:p>
          <a:p>
            <a:pPr>
              <a:buFontTx/>
              <a:buChar char="-"/>
            </a:pPr>
            <a:endParaRPr lang="en-US" i="0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B01ADA-F68B-4710-96EF-9272334AFE77}" type="slidenum">
              <a:rPr lang="en-US" smtClean="0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en-US" b="1" dirty="0" smtClean="0"/>
              <a:t>Lower wages</a:t>
            </a:r>
          </a:p>
          <a:p>
            <a:pPr lvl="1">
              <a:buFontTx/>
              <a:buChar char="-"/>
            </a:pPr>
            <a:r>
              <a:rPr lang="en-US" b="0" dirty="0" smtClean="0"/>
              <a:t>Contractors assisted with living arrangements</a:t>
            </a:r>
          </a:p>
          <a:p>
            <a:pPr lvl="2">
              <a:buFontTx/>
              <a:buChar char="-"/>
            </a:pPr>
            <a:r>
              <a:rPr lang="en-US" b="0" dirty="0" smtClean="0"/>
              <a:t>Deducted from workers’ pay</a:t>
            </a:r>
          </a:p>
          <a:p>
            <a:pPr lvl="0">
              <a:buFontTx/>
              <a:buChar char="-"/>
            </a:pPr>
            <a:r>
              <a:rPr lang="en-US" b="1" dirty="0" smtClean="0"/>
              <a:t>Social discrimination</a:t>
            </a:r>
            <a:endParaRPr lang="en-US" b="0" dirty="0" smtClean="0"/>
          </a:p>
          <a:p>
            <a:pPr lvl="1">
              <a:buFontTx/>
              <a:buChar char="-"/>
            </a:pPr>
            <a:r>
              <a:rPr lang="en-US" b="0" dirty="0" smtClean="0"/>
              <a:t>Many non-Native</a:t>
            </a:r>
            <a:r>
              <a:rPr lang="en-US" b="0" baseline="0" dirty="0" smtClean="0"/>
              <a:t> residents British</a:t>
            </a:r>
          </a:p>
          <a:p>
            <a:pPr lvl="2">
              <a:buFontTx/>
              <a:buChar char="-"/>
            </a:pPr>
            <a:r>
              <a:rPr lang="en-US" b="0" baseline="0" dirty="0" smtClean="0"/>
              <a:t>Wanted to recreate homogeneous British culture in BC</a:t>
            </a:r>
          </a:p>
          <a:p>
            <a:pPr lvl="3">
              <a:buFontTx/>
              <a:buChar char="-"/>
            </a:pPr>
            <a:r>
              <a:rPr lang="en-US" b="0" baseline="0" dirty="0" smtClean="0"/>
              <a:t>Presence of Chinese made this goal impossible</a:t>
            </a:r>
          </a:p>
          <a:p>
            <a:pPr lvl="1">
              <a:buFontTx/>
              <a:buChar char="-"/>
            </a:pPr>
            <a:r>
              <a:rPr lang="en-US" b="0" baseline="0" dirty="0" smtClean="0"/>
              <a:t>Chinese depicted as inferior, dangerous, and incapable of assimilation</a:t>
            </a:r>
          </a:p>
          <a:p>
            <a:pPr lvl="0">
              <a:buFontTx/>
              <a:buChar char="-"/>
            </a:pPr>
            <a:r>
              <a:rPr lang="en-US" b="1" baseline="0" dirty="0" err="1" smtClean="0"/>
              <a:t>G’ment</a:t>
            </a:r>
            <a:r>
              <a:rPr lang="en-US" b="1" baseline="0" dirty="0" smtClean="0"/>
              <a:t> legalized racial discrimination</a:t>
            </a:r>
            <a:endParaRPr lang="en-US" b="0" baseline="0" dirty="0" smtClean="0"/>
          </a:p>
          <a:p>
            <a:pPr lvl="1">
              <a:buFontTx/>
              <a:buChar char="-"/>
            </a:pPr>
            <a:r>
              <a:rPr lang="en-US" b="0" baseline="0" dirty="0" smtClean="0"/>
              <a:t>No immigration restrictions on Chinese </a:t>
            </a:r>
          </a:p>
          <a:p>
            <a:pPr lvl="0">
              <a:buFontTx/>
              <a:buChar char="-"/>
            </a:pPr>
            <a:r>
              <a:rPr lang="en-US" b="1" baseline="0" dirty="0" smtClean="0"/>
              <a:t>1885:</a:t>
            </a:r>
            <a:endParaRPr lang="en-US" b="0" baseline="0" dirty="0" smtClean="0"/>
          </a:p>
          <a:p>
            <a:pPr lvl="1">
              <a:buFontTx/>
              <a:buChar char="-"/>
            </a:pPr>
            <a:r>
              <a:rPr lang="en-US" b="0" baseline="0" dirty="0" smtClean="0"/>
              <a:t>After series of hearings, </a:t>
            </a:r>
            <a:r>
              <a:rPr lang="en-US" b="0" baseline="0" dirty="0" err="1" smtClean="0"/>
              <a:t>g’ment</a:t>
            </a:r>
            <a:r>
              <a:rPr lang="en-US" b="0" baseline="0" dirty="0" smtClean="0"/>
              <a:t> decided to limit # of Chinese immigrants</a:t>
            </a:r>
          </a:p>
          <a:p>
            <a:pPr lvl="1">
              <a:buFontTx/>
              <a:buChar char="-"/>
            </a:pPr>
            <a:r>
              <a:rPr lang="en-US" b="0" baseline="0" dirty="0" smtClean="0"/>
              <a:t>Each immigrant required to pay $50 head tax upon landing in Canada</a:t>
            </a:r>
          </a:p>
          <a:p>
            <a:pPr lvl="1">
              <a:buFontTx/>
              <a:buChar char="-"/>
            </a:pPr>
            <a:r>
              <a:rPr lang="en-US" b="0" baseline="0" dirty="0" smtClean="0"/>
              <a:t>Most ships couldn’t carry more than 40 Chinese at a time b/c of restrictions</a:t>
            </a:r>
          </a:p>
          <a:p>
            <a:pPr lvl="1">
              <a:buFontTx/>
              <a:buChar char="-"/>
            </a:pPr>
            <a:r>
              <a:rPr lang="en-US" b="1" baseline="0" dirty="0" smtClean="0"/>
              <a:t>Slowed immigration, didn’t stop it</a:t>
            </a:r>
          </a:p>
          <a:p>
            <a:pPr lvl="1">
              <a:buFontTx/>
              <a:buChar char="-"/>
            </a:pPr>
            <a:r>
              <a:rPr lang="en-US" b="0" baseline="0" dirty="0" smtClean="0"/>
              <a:t>Made it nearly impossible for whole families to come to BC</a:t>
            </a:r>
            <a:endParaRPr lang="en-US" b="0" dirty="0" smtClean="0"/>
          </a:p>
          <a:p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B01ADA-F68B-4710-96EF-9272334AFE77}" type="slidenum">
              <a:rPr lang="en-US" smtClean="0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en-US" b="1" dirty="0" smtClean="0"/>
              <a:t>Knights</a:t>
            </a:r>
            <a:r>
              <a:rPr lang="en-US" b="1" baseline="0" dirty="0" smtClean="0"/>
              <a:t> of </a:t>
            </a:r>
            <a:r>
              <a:rPr lang="en-US" b="1" baseline="0" dirty="0" err="1" smtClean="0"/>
              <a:t>Labour</a:t>
            </a:r>
            <a:endParaRPr lang="en-US" b="0" baseline="0" dirty="0" smtClean="0"/>
          </a:p>
          <a:p>
            <a:pPr lvl="1">
              <a:buFontTx/>
              <a:buChar char="-"/>
            </a:pPr>
            <a:r>
              <a:rPr lang="en-US" b="0" baseline="0" dirty="0" smtClean="0"/>
              <a:t>Campaigned to have all Chinese removed from Van</a:t>
            </a:r>
          </a:p>
          <a:p>
            <a:pPr lvl="1">
              <a:buFontTx/>
              <a:buChar char="-"/>
            </a:pPr>
            <a:r>
              <a:rPr lang="en-US" b="0" baseline="0" dirty="0" smtClean="0"/>
              <a:t>Would often force Chinese residents out of town through intimidation and violence</a:t>
            </a:r>
          </a:p>
          <a:p>
            <a:pPr lvl="1">
              <a:buFontTx/>
              <a:buChar char="-"/>
            </a:pPr>
            <a:r>
              <a:rPr lang="en-US" b="0" baseline="0" dirty="0" smtClean="0"/>
              <a:t>Organized boycott against all businesses that sold goods to Chinese customers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B01ADA-F68B-4710-96EF-9272334AFE77}" type="slidenum">
              <a:rPr lang="en-US" smtClean="0"/>
              <a:t>6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147058-F0ED-43A9-B0A8-4E896A845A6A}" type="datetimeFigureOut">
              <a:rPr lang="en-US" smtClean="0"/>
              <a:t>5/20/2013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D01C4-F91D-4015-83F3-E21B8494940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147058-F0ED-43A9-B0A8-4E896A845A6A}" type="datetimeFigureOut">
              <a:rPr lang="en-US" smtClean="0"/>
              <a:t>5/20/2013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D01C4-F91D-4015-83F3-E21B8494940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147058-F0ED-43A9-B0A8-4E896A845A6A}" type="datetimeFigureOut">
              <a:rPr lang="en-US" smtClean="0"/>
              <a:t>5/20/2013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D01C4-F91D-4015-83F3-E21B8494940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147058-F0ED-43A9-B0A8-4E896A845A6A}" type="datetimeFigureOut">
              <a:rPr lang="en-US" smtClean="0"/>
              <a:t>5/20/2013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D01C4-F91D-4015-83F3-E21B8494940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147058-F0ED-43A9-B0A8-4E896A845A6A}" type="datetimeFigureOut">
              <a:rPr lang="en-US" smtClean="0"/>
              <a:t>5/20/2013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D01C4-F91D-4015-83F3-E21B8494940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147058-F0ED-43A9-B0A8-4E896A845A6A}" type="datetimeFigureOut">
              <a:rPr lang="en-US" smtClean="0"/>
              <a:t>5/20/2013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D01C4-F91D-4015-83F3-E21B8494940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147058-F0ED-43A9-B0A8-4E896A845A6A}" type="datetimeFigureOut">
              <a:rPr lang="en-US" smtClean="0"/>
              <a:t>5/20/2013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D01C4-F91D-4015-83F3-E21B8494940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147058-F0ED-43A9-B0A8-4E896A845A6A}" type="datetimeFigureOut">
              <a:rPr lang="en-US" smtClean="0"/>
              <a:t>5/20/2013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D01C4-F91D-4015-83F3-E21B8494940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147058-F0ED-43A9-B0A8-4E896A845A6A}" type="datetimeFigureOut">
              <a:rPr lang="en-US" smtClean="0"/>
              <a:t>5/20/2013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D01C4-F91D-4015-83F3-E21B8494940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147058-F0ED-43A9-B0A8-4E896A845A6A}" type="datetimeFigureOut">
              <a:rPr lang="en-US" smtClean="0"/>
              <a:t>5/20/2013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D01C4-F91D-4015-83F3-E21B8494940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147058-F0ED-43A9-B0A8-4E896A845A6A}" type="datetimeFigureOut">
              <a:rPr lang="en-US" smtClean="0"/>
              <a:t>5/20/2013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D01C4-F91D-4015-83F3-E21B8494940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147058-F0ED-43A9-B0A8-4E896A845A6A}" type="datetimeFigureOut">
              <a:rPr lang="en-US" smtClean="0"/>
              <a:t>5/20/2013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8D01C4-F91D-4015-83F3-E21B84949400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The Chinese in BC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"/>
            <a:ext cx="8839200" cy="6553200"/>
          </a:xfrm>
        </p:spPr>
        <p:txBody>
          <a:bodyPr>
            <a:normAutofit/>
          </a:bodyPr>
          <a:lstStyle/>
          <a:p>
            <a:r>
              <a:rPr lang="en-US" dirty="0" smtClean="0"/>
              <a:t>1850’s: went to Cali b/c of gold rush</a:t>
            </a:r>
          </a:p>
          <a:p>
            <a:r>
              <a:rPr lang="en-US" dirty="0" smtClean="0"/>
              <a:t>Came to BC b/c of </a:t>
            </a:r>
            <a:r>
              <a:rPr lang="en-US" dirty="0" err="1" smtClean="0"/>
              <a:t>Cariboo</a:t>
            </a:r>
            <a:r>
              <a:rPr lang="en-US" dirty="0" smtClean="0"/>
              <a:t> Gold Rush</a:t>
            </a:r>
          </a:p>
          <a:p>
            <a:r>
              <a:rPr lang="en-US" dirty="0" smtClean="0"/>
              <a:t>Prejudice and discrimination</a:t>
            </a:r>
          </a:p>
          <a:p>
            <a:pPr lvl="1"/>
            <a:r>
              <a:rPr lang="en-US" dirty="0" smtClean="0"/>
              <a:t>Options limited in BC b/c of racism</a:t>
            </a:r>
          </a:p>
          <a:p>
            <a:r>
              <a:rPr lang="en-US" dirty="0" smtClean="0"/>
              <a:t>Chinese miners started reworking abandoned claims</a:t>
            </a:r>
          </a:p>
          <a:p>
            <a:r>
              <a:rPr lang="en-US" dirty="0" smtClean="0"/>
              <a:t>1833: 2,000 miners (1,500 Chinese)</a:t>
            </a:r>
          </a:p>
          <a:p>
            <a:r>
              <a:rPr lang="en-US" dirty="0" smtClean="0"/>
              <a:t>Opened general stores and restaurants in mining towns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1"/>
            <a:ext cx="8839200" cy="3124200"/>
          </a:xfrm>
        </p:spPr>
        <p:txBody>
          <a:bodyPr/>
          <a:lstStyle/>
          <a:p>
            <a:r>
              <a:rPr lang="en-US" dirty="0" smtClean="0"/>
              <a:t>1881: CPR labor shortage</a:t>
            </a:r>
          </a:p>
          <a:p>
            <a:pPr lvl="1"/>
            <a:r>
              <a:rPr lang="en-US" dirty="0" smtClean="0"/>
              <a:t>Hired Chinese workers</a:t>
            </a:r>
          </a:p>
          <a:p>
            <a:r>
              <a:rPr lang="en-US" dirty="0" smtClean="0"/>
              <a:t>b/t 1881 &amp; 1885: 17,000 Chinese immigrants</a:t>
            </a:r>
          </a:p>
          <a:p>
            <a:r>
              <a:rPr lang="en-US" dirty="0" smtClean="0"/>
              <a:t>600+ Chinese workers died during 4 years of railroad construction</a:t>
            </a:r>
          </a:p>
          <a:p>
            <a:endParaRPr lang="en-US" dirty="0"/>
          </a:p>
        </p:txBody>
      </p:sp>
      <p:pic>
        <p:nvPicPr>
          <p:cNvPr id="17410" name="Picture 2" descr="http://www.saultcareercentre.ca/wp-content/gallery/asian-pictures/chinese-at-work-on-cprcanadian_pacific_railway-in-mountains188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71600" y="2971800"/>
            <a:ext cx="6096000" cy="360145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763000" cy="1143000"/>
          </a:xfrm>
        </p:spPr>
        <p:txBody>
          <a:bodyPr/>
          <a:lstStyle/>
          <a:p>
            <a:r>
              <a:rPr lang="en-US" dirty="0" smtClean="0"/>
              <a:t>Life in the cities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990600"/>
            <a:ext cx="8839200" cy="2438400"/>
          </a:xfrm>
        </p:spPr>
        <p:txBody>
          <a:bodyPr/>
          <a:lstStyle/>
          <a:p>
            <a:r>
              <a:rPr lang="en-US" dirty="0" smtClean="0"/>
              <a:t>Moved to Vancouver and Victoria to look for work</a:t>
            </a:r>
          </a:p>
          <a:p>
            <a:r>
              <a:rPr lang="en-US" dirty="0" smtClean="0"/>
              <a:t>Renewed acts of discrimination and prejudice</a:t>
            </a:r>
          </a:p>
          <a:p>
            <a:r>
              <a:rPr lang="en-US" dirty="0" smtClean="0"/>
              <a:t>Urban areas: heavy manual labor</a:t>
            </a:r>
          </a:p>
          <a:p>
            <a:r>
              <a:rPr lang="en-US" dirty="0" smtClean="0"/>
              <a:t>Displaced White workers on some jobs</a:t>
            </a:r>
            <a:endParaRPr lang="en-US" dirty="0"/>
          </a:p>
        </p:txBody>
      </p:sp>
      <p:pic>
        <p:nvPicPr>
          <p:cNvPr id="2050" name="Picture 2" descr="http://web.uvic.ca/lancenrd/AViewofVictoria/chinatown/chinesequarters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09800" y="3352799"/>
            <a:ext cx="4495800" cy="33718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52400"/>
            <a:ext cx="5181600" cy="64770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Lower wages</a:t>
            </a:r>
          </a:p>
          <a:p>
            <a:r>
              <a:rPr lang="en-US" dirty="0" smtClean="0"/>
              <a:t>Social discrimination</a:t>
            </a:r>
          </a:p>
          <a:p>
            <a:pPr lvl="1"/>
            <a:r>
              <a:rPr lang="en-US" dirty="0" smtClean="0"/>
              <a:t>Chinese seen as inferior, dangerous, incapable of assimilation</a:t>
            </a:r>
          </a:p>
          <a:p>
            <a:r>
              <a:rPr lang="en-US" dirty="0" err="1" smtClean="0"/>
              <a:t>G’ment</a:t>
            </a:r>
            <a:r>
              <a:rPr lang="en-US" dirty="0" smtClean="0"/>
              <a:t> legalized racial discrimination</a:t>
            </a:r>
          </a:p>
          <a:p>
            <a:r>
              <a:rPr lang="en-US" dirty="0" smtClean="0"/>
              <a:t>1885: limits on Chinese immigration</a:t>
            </a:r>
          </a:p>
          <a:p>
            <a:pPr lvl="1"/>
            <a:r>
              <a:rPr lang="en-US" dirty="0" smtClean="0"/>
              <a:t>$50 head tax</a:t>
            </a:r>
          </a:p>
          <a:p>
            <a:pPr lvl="1"/>
            <a:r>
              <a:rPr lang="en-US" dirty="0" smtClean="0"/>
              <a:t>Limits on # allowed on each ship</a:t>
            </a:r>
          </a:p>
          <a:p>
            <a:pPr lvl="1"/>
            <a:r>
              <a:rPr lang="en-US" dirty="0" smtClean="0"/>
              <a:t>Slowed immigration, didn’t stop it</a:t>
            </a:r>
            <a:endParaRPr lang="en-US" dirty="0"/>
          </a:p>
        </p:txBody>
      </p:sp>
      <p:pic>
        <p:nvPicPr>
          <p:cNvPr id="1026" name="Picture 2" descr="http://www.heroesofconfederation.com/Head_tax/headtaxdo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762000"/>
            <a:ext cx="4286250" cy="32861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52401"/>
            <a:ext cx="8686800" cy="3047999"/>
          </a:xfrm>
        </p:spPr>
        <p:txBody>
          <a:bodyPr/>
          <a:lstStyle/>
          <a:p>
            <a:r>
              <a:rPr lang="en-US" dirty="0" smtClean="0"/>
              <a:t>Knights of </a:t>
            </a:r>
            <a:r>
              <a:rPr lang="en-US" dirty="0" err="1" smtClean="0"/>
              <a:t>Labour</a:t>
            </a:r>
            <a:endParaRPr lang="en-US" dirty="0" smtClean="0"/>
          </a:p>
          <a:p>
            <a:pPr lvl="1"/>
            <a:r>
              <a:rPr lang="en-US" dirty="0" smtClean="0"/>
              <a:t>Campaigned to have all Chinese removed from Vancouver</a:t>
            </a:r>
          </a:p>
          <a:p>
            <a:pPr lvl="1"/>
            <a:r>
              <a:rPr lang="en-US" dirty="0" smtClean="0"/>
              <a:t>Intimidation and violence</a:t>
            </a:r>
          </a:p>
          <a:p>
            <a:pPr lvl="1"/>
            <a:r>
              <a:rPr lang="en-US" dirty="0" smtClean="0"/>
              <a:t>Organized boycotts of business that sold goods to Chinese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18434" name="Picture 2" descr="Vancouver Chinatow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0" y="3124200"/>
            <a:ext cx="5867400" cy="35497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839200" cy="1143000"/>
          </a:xfrm>
        </p:spPr>
        <p:txBody>
          <a:bodyPr/>
          <a:lstStyle/>
          <a:p>
            <a:r>
              <a:rPr lang="en-US" dirty="0" smtClean="0"/>
              <a:t>Activity!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219200"/>
            <a:ext cx="8839200" cy="5486400"/>
          </a:xfrm>
        </p:spPr>
        <p:txBody>
          <a:bodyPr/>
          <a:lstStyle/>
          <a:p>
            <a:r>
              <a:rPr lang="en-US" dirty="0" smtClean="0"/>
              <a:t>In partners or groups of 3, read the “Window on the Past” section (pp. 203-206)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Use the activity sheet “The fate of Woo Xi </a:t>
            </a:r>
            <a:r>
              <a:rPr lang="en-US" dirty="0" err="1" smtClean="0"/>
              <a:t>Feng</a:t>
            </a:r>
            <a:r>
              <a:rPr lang="en-US" dirty="0" smtClean="0"/>
              <a:t>” and complete the account by using one of the provided possible fates of </a:t>
            </a:r>
            <a:r>
              <a:rPr lang="en-US" dirty="0" err="1" smtClean="0"/>
              <a:t>Feng</a:t>
            </a:r>
            <a:r>
              <a:rPr lang="en-US" dirty="0" smtClean="0"/>
              <a:t>. 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620</Words>
  <Application>Microsoft Office PowerPoint</Application>
  <PresentationFormat>On-screen Show (4:3)</PresentationFormat>
  <Paragraphs>97</Paragraphs>
  <Slides>7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The Chinese in BC</vt:lpstr>
      <vt:lpstr>Slide 2</vt:lpstr>
      <vt:lpstr>Slide 3</vt:lpstr>
      <vt:lpstr>Life in the cities</vt:lpstr>
      <vt:lpstr>Slide 5</vt:lpstr>
      <vt:lpstr>Slide 6</vt:lpstr>
      <vt:lpstr>Activity!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Chinese in BC</dc:title>
  <dc:creator>Claire Rogers</dc:creator>
  <cp:lastModifiedBy>Claire Rogers</cp:lastModifiedBy>
  <cp:revision>66</cp:revision>
  <dcterms:created xsi:type="dcterms:W3CDTF">2013-05-20T23:49:59Z</dcterms:created>
  <dcterms:modified xsi:type="dcterms:W3CDTF">2013-05-21T01:31:29Z</dcterms:modified>
</cp:coreProperties>
</file>